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69" r:id="rId4"/>
    <p:sldId id="259" r:id="rId5"/>
    <p:sldId id="270" r:id="rId6"/>
    <p:sldId id="261" r:id="rId7"/>
    <p:sldId id="271" r:id="rId8"/>
    <p:sldId id="262" r:id="rId9"/>
    <p:sldId id="272" r:id="rId10"/>
    <p:sldId id="263" r:id="rId11"/>
    <p:sldId id="264" r:id="rId12"/>
    <p:sldId id="265" r:id="rId13"/>
    <p:sldId id="268" r:id="rId14"/>
    <p:sldId id="260" r:id="rId15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0" autoAdjust="0"/>
  </p:normalViewPr>
  <p:slideViewPr>
    <p:cSldViewPr snapToGrid="0" snapToObjects="1">
      <p:cViewPr>
        <p:scale>
          <a:sx n="91" d="100"/>
          <a:sy n="91" d="100"/>
        </p:scale>
        <p:origin x="-1200" y="-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8" d="100"/>
          <a:sy n="58" d="100"/>
        </p:scale>
        <p:origin x="27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7D0CF-59E4-4520-AA2E-D9336BCA345A}" type="datetimeFigureOut">
              <a:rPr lang="nl-BE" smtClean="0"/>
              <a:t>11/05/2015</a:t>
            </a:fld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DF67D-45CF-4F5C-AB5E-D704795B8538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61792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FB762-F31E-4587-BBBB-C4B7280F543B}" type="datetimeFigureOut">
              <a:rPr lang="nl-BE" smtClean="0"/>
              <a:t>11/05/2015</a:t>
            </a:fld>
            <a:endParaRPr lang="nl-B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B5061-3097-486B-83F8-09DF6827424E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8057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5061-3097-486B-83F8-09DF6827424E}" type="slidenum">
              <a:rPr lang="nl-BE" smtClean="0"/>
              <a:t>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67499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dirty="0" smtClean="0"/>
              <a:t>12 May 2015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Name of the class/school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6D1-D803-9946-9B94-B71E5F57DB3F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5503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12 May 2015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Name of the class/school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6D1-D803-9946-9B94-B71E5F57DB3F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333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12 May 2015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Name of the class/school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6D1-D803-9946-9B94-B71E5F57DB3F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322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12 May 2015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Name of the class/school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6D1-D803-9946-9B94-B71E5F57DB3F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544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12 May 2015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Name of the class/school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6D1-D803-9946-9B94-B71E5F57DB3F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571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12 May 2015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Name of the class/school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6D1-D803-9946-9B94-B71E5F57DB3F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666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12 May 2015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Name of the class/school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6D1-D803-9946-9B94-B71E5F57DB3F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47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12 May 2015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Name of the class/school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6D1-D803-9946-9B94-B71E5F57DB3F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0638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12 May 2015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Name of the class/school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6D1-D803-9946-9B94-B71E5F57DB3F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002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12 May 2015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Name of the class/school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6D1-D803-9946-9B94-B71E5F57DB3F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686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12 May 2015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Name of the class/school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6D1-D803-9946-9B94-B71E5F57DB3F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984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dirty="0" smtClean="0"/>
              <a:t>12 May 2015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 smtClean="0"/>
              <a:t>Name of the class/school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216D1-D803-9946-9B94-B71E5F57DB3F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517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bib.nih.gov/sites/default/files/9255299847_9f107026d0_o.png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nanotechwire.com/news.asp?nid=1194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tudydroid.com/imageCards/07/hl/card-7919408-front.jpg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ikepartsreview.com/img/Knee_TegoDerm_Day0Clos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QUANTUM0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89" y="25872"/>
            <a:ext cx="1919750" cy="191975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216915" y="6249603"/>
            <a:ext cx="77132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Quantum Spin-Off project is funded by the European Commission. This communication reflects the views of the author, </a:t>
            </a:r>
          </a:p>
          <a:p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the Commission cannot be held responsible for any use which may be made of the information contained herein.</a:t>
            </a: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94" y="6133391"/>
            <a:ext cx="924463" cy="6242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205" y="139402"/>
            <a:ext cx="57391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t-EE" sz="4400" b="1" dirty="0" smtClean="0"/>
          </a:p>
          <a:p>
            <a:pPr algn="ctr"/>
            <a:r>
              <a:rPr lang="en-US" sz="4400" b="1" dirty="0" smtClean="0"/>
              <a:t>Materials </a:t>
            </a:r>
            <a:r>
              <a:rPr lang="en-US" sz="4400" b="1" dirty="0"/>
              <a:t>used in regenerative medicine</a:t>
            </a:r>
            <a:endParaRPr lang="nl-BE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279206" y="2406890"/>
            <a:ext cx="57391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3200" dirty="0">
                <a:solidFill>
                  <a:schemeClr val="bg1">
                    <a:lumMod val="50000"/>
                  </a:schemeClr>
                </a:solidFill>
              </a:rPr>
              <a:t>The Gifted and Talented Development Centre of </a:t>
            </a:r>
            <a:r>
              <a:rPr lang="et-EE" sz="3200" dirty="0" smtClean="0">
                <a:solidFill>
                  <a:schemeClr val="bg1">
                    <a:lumMod val="50000"/>
                  </a:schemeClr>
                </a:solidFill>
              </a:rPr>
              <a:t>Tartu</a:t>
            </a:r>
          </a:p>
          <a:p>
            <a:pPr algn="ctr"/>
            <a:endParaRPr lang="et-EE" sz="32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t-EE" sz="3200" dirty="0">
                <a:solidFill>
                  <a:schemeClr val="bg1">
                    <a:lumMod val="50000"/>
                  </a:schemeClr>
                </a:solidFill>
              </a:rPr>
              <a:t>Reedik Sõber &amp; Rasmus Liira &amp; Ksenia Kukuškina</a:t>
            </a:r>
          </a:p>
          <a:p>
            <a:r>
              <a:rPr lang="et-EE" dirty="0"/>
              <a:t/>
            </a:r>
            <a:br>
              <a:rPr lang="et-EE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32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12 May 2015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>
                <a:solidFill>
                  <a:schemeClr val="bg1">
                    <a:lumMod val="50000"/>
                  </a:schemeClr>
                </a:solidFill>
              </a:rPr>
              <a:t>The Gifted and Talented Development Centre of Tartu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6D1-D803-9946-9B94-B71E5F57DB3F}" type="slidenum">
              <a:rPr lang="nl-NL" smtClean="0"/>
              <a:pPr/>
              <a:t>10</a:t>
            </a:fld>
            <a:endParaRPr lang="nl-NL" dirty="0"/>
          </a:p>
        </p:txBody>
      </p:sp>
      <p:pic>
        <p:nvPicPr>
          <p:cNvPr id="5" name="Afbeelding 3" descr="QUANTUM0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89" y="25872"/>
            <a:ext cx="1919750" cy="1919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4978" y="164322"/>
            <a:ext cx="600004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t-EE" sz="3600" b="1" dirty="0" smtClean="0"/>
          </a:p>
          <a:p>
            <a:pPr algn="ctr"/>
            <a:r>
              <a:rPr lang="et-EE" sz="3600" b="1" dirty="0" smtClean="0"/>
              <a:t>Product creation</a:t>
            </a:r>
          </a:p>
          <a:p>
            <a:r>
              <a:rPr lang="et-EE" sz="3200" dirty="0" err="1" smtClean="0"/>
              <a:t>Brainstorming</a:t>
            </a:r>
            <a:endParaRPr lang="et-EE" sz="3200" dirty="0" smtClean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t-EE" sz="3200" dirty="0" err="1" smtClean="0"/>
              <a:t>Matrix</a:t>
            </a:r>
            <a:r>
              <a:rPr lang="et-EE" sz="3200" dirty="0" smtClean="0"/>
              <a:t> </a:t>
            </a:r>
            <a:r>
              <a:rPr lang="et-EE" sz="3200" dirty="0"/>
              <a:t>of crosslinked </a:t>
            </a:r>
            <a:r>
              <a:rPr lang="et-EE" sz="3200" dirty="0" smtClean="0"/>
              <a:t>collagen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t-EE" sz="3200" dirty="0" err="1" smtClean="0"/>
              <a:t>Zinc</a:t>
            </a:r>
            <a:r>
              <a:rPr lang="et-EE" sz="3200" dirty="0" smtClean="0"/>
              <a:t> </a:t>
            </a:r>
            <a:r>
              <a:rPr lang="et-EE" sz="3200" dirty="0"/>
              <a:t>oxide </a:t>
            </a:r>
            <a:r>
              <a:rPr lang="et-EE" sz="3200" dirty="0" smtClean="0"/>
              <a:t>nanoparticles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t-EE" sz="3200" dirty="0" err="1" smtClean="0"/>
              <a:t>C-vitamin</a:t>
            </a:r>
            <a:r>
              <a:rPr lang="et-EE" sz="3200" dirty="0" smtClean="0"/>
              <a:t> solution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3200" dirty="0" err="1" smtClean="0"/>
              <a:t>Phospholipid</a:t>
            </a:r>
            <a:r>
              <a:rPr lang="et-EE" sz="3200" dirty="0" smtClean="0"/>
              <a:t> </a:t>
            </a:r>
            <a:r>
              <a:rPr lang="et-EE" sz="3200" dirty="0"/>
              <a:t>coating </a:t>
            </a:r>
            <a:endParaRPr lang="en-GB" sz="3200" dirty="0"/>
          </a:p>
        </p:txBody>
      </p:sp>
      <p:pic>
        <p:nvPicPr>
          <p:cNvPr id="7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011528"/>
            <a:ext cx="3181350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istkülik 7"/>
          <p:cNvSpPr/>
          <p:nvPr/>
        </p:nvSpPr>
        <p:spPr>
          <a:xfrm>
            <a:off x="3745647" y="4722274"/>
            <a:ext cx="18324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ct val="110000"/>
            </a:pPr>
            <a:r>
              <a:rPr lang="et" sz="1200" dirty="0" smtClean="0">
                <a:solidFill>
                  <a:schemeClr val="dk1"/>
                </a:solidFill>
              </a:rPr>
              <a:t>Electrospin, </a:t>
            </a:r>
            <a:r>
              <a:rPr lang="et" sz="1200" dirty="0">
                <a:solidFill>
                  <a:schemeClr val="dk1"/>
                </a:solidFill>
              </a:rPr>
              <a:t>Tartu Nanolab</a:t>
            </a:r>
          </a:p>
        </p:txBody>
      </p:sp>
    </p:spTree>
    <p:extLst>
      <p:ext uri="{BB962C8B-B14F-4D97-AF65-F5344CB8AC3E}">
        <p14:creationId xmlns:p14="http://schemas.microsoft.com/office/powerpoint/2010/main" val="103313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12 May 2015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>
                <a:solidFill>
                  <a:schemeClr val="bg1">
                    <a:lumMod val="50000"/>
                  </a:schemeClr>
                </a:solidFill>
              </a:rPr>
              <a:t>The Gifted and Talented Development Centre of Tartu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6D1-D803-9946-9B94-B71E5F57DB3F}" type="slidenum">
              <a:rPr lang="nl-NL" smtClean="0"/>
              <a:pPr/>
              <a:t>11</a:t>
            </a:fld>
            <a:endParaRPr lang="nl-NL" dirty="0"/>
          </a:p>
        </p:txBody>
      </p:sp>
      <p:pic>
        <p:nvPicPr>
          <p:cNvPr id="5" name="Afbeelding 3" descr="QUANTUM0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89" y="25872"/>
            <a:ext cx="1919750" cy="1919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5775" y="183916"/>
            <a:ext cx="6016981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t-EE" sz="3600" b="1" dirty="0" smtClean="0"/>
          </a:p>
          <a:p>
            <a:pPr algn="ctr"/>
            <a:r>
              <a:rPr lang="et-EE" sz="3600" b="1" dirty="0" smtClean="0"/>
              <a:t>Business plan</a:t>
            </a:r>
          </a:p>
          <a:p>
            <a:pPr algn="ctr"/>
            <a:endParaRPr lang="et-EE" sz="3600" b="1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/>
              <a:t>High-quality substances, sterile </a:t>
            </a:r>
            <a:r>
              <a:rPr lang="en-US" sz="2800" dirty="0" smtClean="0"/>
              <a:t>packaging</a:t>
            </a:r>
            <a:endParaRPr lang="en-US" sz="28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/>
              <a:t>Wide market through </a:t>
            </a:r>
            <a:r>
              <a:rPr lang="en-US" sz="2800" dirty="0" smtClean="0"/>
              <a:t>pharmacies</a:t>
            </a:r>
            <a:endParaRPr lang="en-US" sz="28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/>
              <a:t>Advertisement, </a:t>
            </a:r>
            <a:r>
              <a:rPr lang="et-EE" sz="2800" dirty="0" err="1" smtClean="0"/>
              <a:t>raising</a:t>
            </a:r>
            <a:r>
              <a:rPr lang="et-EE" sz="2800" dirty="0" smtClean="0"/>
              <a:t> </a:t>
            </a:r>
            <a:r>
              <a:rPr lang="et-EE" sz="2800" dirty="0" err="1" smtClean="0"/>
              <a:t>awareness</a:t>
            </a:r>
            <a:r>
              <a:rPr lang="en-US" sz="2800" dirty="0" smtClean="0"/>
              <a:t> </a:t>
            </a:r>
            <a:r>
              <a:rPr lang="en-US" sz="2800" dirty="0"/>
              <a:t>about the field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t-EE" sz="2800" dirty="0" smtClean="0"/>
              <a:t>Big </a:t>
            </a:r>
            <a:r>
              <a:rPr lang="en-US" sz="2800" dirty="0" smtClean="0"/>
              <a:t>capital</a:t>
            </a:r>
            <a:r>
              <a:rPr lang="en-US" sz="2800" dirty="0"/>
              <a:t>, small running costs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/>
              <a:t>Investments to start, later </a:t>
            </a:r>
            <a:r>
              <a:rPr lang="et-EE" sz="2800" dirty="0" err="1" smtClean="0"/>
              <a:t>profits</a:t>
            </a:r>
            <a:r>
              <a:rPr lang="et-EE" sz="2800" dirty="0" smtClean="0"/>
              <a:t> </a:t>
            </a:r>
            <a:r>
              <a:rPr lang="et-EE" sz="2800" dirty="0" err="1" smtClean="0"/>
              <a:t>through</a:t>
            </a:r>
            <a:r>
              <a:rPr lang="et-EE" sz="2800" dirty="0" smtClean="0"/>
              <a:t> </a:t>
            </a:r>
            <a:r>
              <a:rPr lang="en-US" sz="2800" dirty="0" smtClean="0"/>
              <a:t>a </a:t>
            </a:r>
            <a:r>
              <a:rPr lang="en-US" sz="2800" dirty="0"/>
              <a:t>large market share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598522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12 May 2015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>
                <a:solidFill>
                  <a:schemeClr val="bg1">
                    <a:lumMod val="50000"/>
                  </a:schemeClr>
                </a:solidFill>
              </a:rPr>
              <a:t>The Gifted and Talented Development Centre of Tartu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6D1-D803-9946-9B94-B71E5F57DB3F}" type="slidenum">
              <a:rPr lang="nl-NL" smtClean="0"/>
              <a:pPr/>
              <a:t>12</a:t>
            </a:fld>
            <a:endParaRPr lang="nl-NL" dirty="0"/>
          </a:p>
        </p:txBody>
      </p:sp>
      <p:pic>
        <p:nvPicPr>
          <p:cNvPr id="5" name="Afbeelding 3" descr="QUANTUM0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89" y="25872"/>
            <a:ext cx="1919750" cy="1919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311" y="175611"/>
            <a:ext cx="617502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t-EE" sz="3600" b="1" dirty="0" smtClean="0"/>
          </a:p>
          <a:p>
            <a:pPr algn="ctr"/>
            <a:r>
              <a:rPr lang="et-EE" sz="3600" b="1" dirty="0" smtClean="0"/>
              <a:t>Contribution </a:t>
            </a:r>
            <a:r>
              <a:rPr lang="et-EE" sz="3600" b="1" dirty="0"/>
              <a:t>to </a:t>
            </a:r>
            <a:r>
              <a:rPr lang="et-EE" sz="3600" b="1" dirty="0" smtClean="0"/>
              <a:t>society</a:t>
            </a:r>
          </a:p>
          <a:p>
            <a:pPr algn="ctr"/>
            <a:endParaRPr lang="et-EE" sz="3600" b="1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t-EE" sz="3000" dirty="0" smtClean="0"/>
              <a:t>N</a:t>
            </a:r>
            <a:r>
              <a:rPr lang="en-US" sz="3000" dirty="0" err="1" smtClean="0"/>
              <a:t>ew</a:t>
            </a:r>
            <a:r>
              <a:rPr lang="en-US" sz="3000" dirty="0" smtClean="0"/>
              <a:t> </a:t>
            </a:r>
            <a:r>
              <a:rPr lang="en-US" sz="3000" dirty="0"/>
              <a:t>approach to wound </a:t>
            </a:r>
            <a:r>
              <a:rPr lang="en-US" sz="3000" dirty="0" smtClean="0"/>
              <a:t>treatment</a:t>
            </a:r>
            <a:endParaRPr lang="et-EE" sz="3000" dirty="0" smtClean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000" dirty="0" smtClean="0"/>
              <a:t>Effective</a:t>
            </a:r>
            <a:r>
              <a:rPr lang="et-EE" sz="3000" dirty="0" smtClean="0"/>
              <a:t> and</a:t>
            </a:r>
            <a:r>
              <a:rPr lang="en-US" sz="3000" dirty="0" smtClean="0"/>
              <a:t> </a:t>
            </a:r>
            <a:r>
              <a:rPr lang="en-US" sz="3000" dirty="0"/>
              <a:t>affordable treatment </a:t>
            </a:r>
            <a:r>
              <a:rPr lang="en-US" sz="3000" dirty="0" smtClean="0"/>
              <a:t>option</a:t>
            </a:r>
            <a:endParaRPr lang="et-EE" sz="3000" dirty="0" smtClean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000" dirty="0"/>
              <a:t>Absence of side </a:t>
            </a:r>
            <a:r>
              <a:rPr lang="en-US" sz="3000" dirty="0" smtClean="0"/>
              <a:t>effects</a:t>
            </a:r>
            <a:endParaRPr lang="et-EE" sz="3000" dirty="0" smtClean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000" dirty="0"/>
              <a:t>Science popularization</a:t>
            </a:r>
          </a:p>
          <a:p>
            <a:r>
              <a:rPr lang="en-US" sz="3200" dirty="0"/>
              <a:t/>
            </a:r>
            <a:br>
              <a:rPr lang="en-US" sz="3200" dirty="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73817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12 May 2015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>
                <a:solidFill>
                  <a:schemeClr val="bg1">
                    <a:lumMod val="50000"/>
                  </a:schemeClr>
                </a:solidFill>
              </a:rPr>
              <a:t>The Gifted and Talented Development Centre of Tartu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6D1-D803-9946-9B94-B71E5F57DB3F}" type="slidenum">
              <a:rPr lang="nl-NL" smtClean="0"/>
              <a:pPr/>
              <a:t>13</a:t>
            </a:fld>
            <a:endParaRPr lang="nl-NL" dirty="0"/>
          </a:p>
        </p:txBody>
      </p:sp>
      <p:pic>
        <p:nvPicPr>
          <p:cNvPr id="5" name="Afbeelding 3" descr="QUANTUM0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89" y="25872"/>
            <a:ext cx="1919750" cy="1919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311" y="175611"/>
            <a:ext cx="617502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t-EE" sz="3600" b="1" dirty="0" smtClean="0"/>
          </a:p>
          <a:p>
            <a:pPr algn="ctr"/>
            <a:r>
              <a:rPr lang="et-EE" sz="3600" b="1" dirty="0" err="1" smtClean="0"/>
              <a:t>Plans</a:t>
            </a:r>
            <a:r>
              <a:rPr lang="et-EE" sz="3600" b="1" dirty="0" smtClean="0"/>
              <a:t> </a:t>
            </a:r>
            <a:r>
              <a:rPr lang="et-EE" sz="3600" b="1" dirty="0" err="1" smtClean="0"/>
              <a:t>for</a:t>
            </a:r>
            <a:r>
              <a:rPr lang="et-EE" sz="3600" b="1" dirty="0" smtClean="0"/>
              <a:t> </a:t>
            </a:r>
            <a:r>
              <a:rPr lang="et-EE" sz="3600" b="1" dirty="0" err="1" smtClean="0"/>
              <a:t>the</a:t>
            </a:r>
            <a:r>
              <a:rPr lang="et-EE" sz="3600" b="1" dirty="0" smtClean="0"/>
              <a:t> </a:t>
            </a:r>
            <a:r>
              <a:rPr lang="et-EE" sz="3600" b="1" dirty="0" err="1" smtClean="0"/>
              <a:t>future</a:t>
            </a:r>
            <a:endParaRPr lang="et-EE" sz="3600" b="1" dirty="0" smtClean="0"/>
          </a:p>
          <a:p>
            <a:pPr algn="ctr"/>
            <a:endParaRPr lang="et-EE" sz="3600" b="1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t-EE" sz="3000" dirty="0" err="1" smtClean="0"/>
              <a:t>Experiments</a:t>
            </a:r>
            <a:endParaRPr lang="et-EE" sz="3000" dirty="0" smtClean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t-EE" sz="3000" dirty="0"/>
              <a:t>Market </a:t>
            </a:r>
            <a:r>
              <a:rPr lang="et-EE" sz="3000" dirty="0" err="1" smtClean="0"/>
              <a:t>evaluation</a:t>
            </a:r>
            <a:endParaRPr lang="et-EE" sz="3000" dirty="0" smtClean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t-EE" sz="30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t-EE" sz="3000" dirty="0" err="1" smtClean="0"/>
              <a:t>Investors</a:t>
            </a:r>
            <a:r>
              <a:rPr lang="et-EE" sz="3000" dirty="0" smtClean="0"/>
              <a:t> and </a:t>
            </a:r>
            <a:r>
              <a:rPr lang="et-EE" sz="3000" dirty="0" err="1" smtClean="0"/>
              <a:t>partners</a:t>
            </a:r>
            <a:endParaRPr lang="et-EE" sz="3000" dirty="0" smtClean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3200" dirty="0"/>
              <a:t/>
            </a:r>
            <a:br>
              <a:rPr lang="en-US" sz="3200" dirty="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891392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12 May 2015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>
                <a:solidFill>
                  <a:schemeClr val="bg1">
                    <a:lumMod val="50000"/>
                  </a:schemeClr>
                </a:solidFill>
              </a:rPr>
              <a:t>The Gifted and Talented Development Centre of Tartu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6D1-D803-9946-9B94-B71E5F57DB3F}" type="slidenum">
              <a:rPr lang="nl-NL" smtClean="0"/>
              <a:pPr/>
              <a:t>14</a:t>
            </a:fld>
            <a:endParaRPr lang="nl-NL" dirty="0"/>
          </a:p>
        </p:txBody>
      </p:sp>
      <p:pic>
        <p:nvPicPr>
          <p:cNvPr id="5" name="Afbeelding 3" descr="QUANTUM0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89" y="25872"/>
            <a:ext cx="1919750" cy="1919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266" y="164321"/>
            <a:ext cx="58335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t-EE" sz="3600" b="1" dirty="0" smtClean="0"/>
          </a:p>
          <a:p>
            <a:pPr algn="ctr"/>
            <a:endParaRPr lang="et-EE" sz="3600" b="1" dirty="0"/>
          </a:p>
          <a:p>
            <a:pPr algn="ctr"/>
            <a:endParaRPr lang="et-EE" sz="3600" b="1" dirty="0" smtClean="0"/>
          </a:p>
          <a:p>
            <a:pPr algn="ctr"/>
            <a:endParaRPr lang="et-EE" sz="3600" b="1" dirty="0"/>
          </a:p>
          <a:p>
            <a:pPr algn="ctr"/>
            <a:endParaRPr lang="et-EE" sz="3600" b="1" dirty="0" smtClean="0"/>
          </a:p>
          <a:p>
            <a:pPr algn="ctr"/>
            <a:r>
              <a:rPr lang="en-US" sz="3600" b="1" dirty="0" smtClean="0"/>
              <a:t>Thank </a:t>
            </a:r>
            <a:r>
              <a:rPr lang="en-US" sz="3600" b="1" dirty="0"/>
              <a:t>you for your attention!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78104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12 May 2015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48759" y="6356350"/>
            <a:ext cx="2869554" cy="365125"/>
          </a:xfrm>
        </p:spPr>
        <p:txBody>
          <a:bodyPr/>
          <a:lstStyle/>
          <a:p>
            <a:r>
              <a:rPr lang="et-EE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t-EE" dirty="0">
                <a:solidFill>
                  <a:schemeClr val="bg1">
                    <a:lumMod val="50000"/>
                  </a:schemeClr>
                </a:solidFill>
              </a:rPr>
              <a:t>Gifted and Talented Development Centre of </a:t>
            </a:r>
            <a:r>
              <a:rPr lang="et-EE" dirty="0" smtClean="0">
                <a:solidFill>
                  <a:schemeClr val="bg1">
                    <a:lumMod val="50000"/>
                  </a:schemeClr>
                </a:solidFill>
              </a:rPr>
              <a:t>Tartu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6D1-D803-9946-9B94-B71E5F57DB3F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279205" y="139402"/>
            <a:ext cx="57391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t-EE" sz="3600" b="1" dirty="0" smtClean="0"/>
          </a:p>
          <a:p>
            <a:pPr algn="ctr"/>
            <a:r>
              <a:rPr lang="en-US" sz="3600" b="1" dirty="0" smtClean="0"/>
              <a:t>What </a:t>
            </a:r>
            <a:r>
              <a:rPr lang="en-US" sz="3600" b="1" dirty="0"/>
              <a:t>are </a:t>
            </a:r>
            <a:r>
              <a:rPr lang="et-EE" sz="3600" b="1" dirty="0" err="1" smtClean="0"/>
              <a:t>the</a:t>
            </a:r>
            <a:r>
              <a:rPr lang="et-EE" sz="3600" b="1" dirty="0" smtClean="0"/>
              <a:t> </a:t>
            </a:r>
            <a:r>
              <a:rPr lang="en-US" sz="3600" b="1" dirty="0" smtClean="0"/>
              <a:t>advantages</a:t>
            </a:r>
            <a:r>
              <a:rPr lang="et-EE" sz="3600" b="1" dirty="0" smtClean="0"/>
              <a:t> of</a:t>
            </a:r>
            <a:r>
              <a:rPr lang="en-US" sz="3600" b="1" dirty="0" smtClean="0"/>
              <a:t> </a:t>
            </a:r>
            <a:r>
              <a:rPr lang="en-US" sz="3600" b="1" dirty="0"/>
              <a:t>regenerative </a:t>
            </a:r>
            <a:r>
              <a:rPr lang="en-US" sz="3600" b="1" dirty="0" smtClean="0"/>
              <a:t>medicine over</a:t>
            </a:r>
            <a:r>
              <a:rPr lang="et-EE" sz="3600" b="1" dirty="0" smtClean="0"/>
              <a:t> </a:t>
            </a:r>
            <a:r>
              <a:rPr lang="en-US" sz="3600" b="1" dirty="0" smtClean="0"/>
              <a:t>traditional </a:t>
            </a:r>
            <a:r>
              <a:rPr lang="en-US" sz="3600" b="1" dirty="0"/>
              <a:t>medicine?</a:t>
            </a:r>
            <a:endParaRPr lang="en-US" sz="3600" dirty="0"/>
          </a:p>
          <a:p>
            <a:r>
              <a:rPr lang="en-US" sz="4800" dirty="0"/>
              <a:t/>
            </a:r>
            <a:br>
              <a:rPr lang="en-US" sz="4800" dirty="0"/>
            </a:br>
            <a:endParaRPr lang="en-GB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79205" y="2170727"/>
            <a:ext cx="613484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endParaRPr lang="et-EE" sz="3200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dirty="0" smtClean="0"/>
              <a:t>Natural heal</a:t>
            </a:r>
            <a:r>
              <a:rPr lang="et-EE" sz="3200" dirty="0" smtClean="0"/>
              <a:t>ing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dirty="0"/>
              <a:t>Cell </a:t>
            </a:r>
            <a:r>
              <a:rPr lang="en-US" sz="3200" dirty="0" smtClean="0"/>
              <a:t>therapy</a:t>
            </a:r>
            <a:endParaRPr lang="et-EE" sz="3200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dirty="0" smtClean="0"/>
              <a:t>Organs</a:t>
            </a:r>
            <a:endParaRPr lang="et-EE" sz="3200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dirty="0"/>
              <a:t>Conducting experiments</a:t>
            </a:r>
          </a:p>
        </p:txBody>
      </p:sp>
      <p:pic>
        <p:nvPicPr>
          <p:cNvPr id="7" name="Afbeelding 3" descr="QUANTUM0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89" y="25872"/>
            <a:ext cx="1919750" cy="19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3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12 May 2015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48759" y="6356350"/>
            <a:ext cx="2869554" cy="365125"/>
          </a:xfrm>
        </p:spPr>
        <p:txBody>
          <a:bodyPr/>
          <a:lstStyle/>
          <a:p>
            <a:r>
              <a:rPr lang="et-EE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t-EE" dirty="0">
                <a:solidFill>
                  <a:schemeClr val="bg1">
                    <a:lumMod val="50000"/>
                  </a:schemeClr>
                </a:solidFill>
              </a:rPr>
              <a:t>Gifted and Talented Development Centre of </a:t>
            </a:r>
            <a:r>
              <a:rPr lang="et-EE" dirty="0" smtClean="0">
                <a:solidFill>
                  <a:schemeClr val="bg1">
                    <a:lumMod val="50000"/>
                  </a:schemeClr>
                </a:solidFill>
              </a:rPr>
              <a:t>Tartu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6D1-D803-9946-9B94-B71E5F57DB3F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279205" y="139402"/>
            <a:ext cx="57391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t-EE" sz="3600" b="1" dirty="0" smtClean="0"/>
          </a:p>
          <a:p>
            <a:pPr algn="ctr"/>
            <a:r>
              <a:rPr lang="en-US" sz="3600" b="1" dirty="0" smtClean="0"/>
              <a:t>What </a:t>
            </a:r>
            <a:r>
              <a:rPr lang="en-US" sz="3600" b="1" dirty="0"/>
              <a:t>are </a:t>
            </a:r>
            <a:r>
              <a:rPr lang="et-EE" sz="3600" b="1" dirty="0" err="1" smtClean="0"/>
              <a:t>the</a:t>
            </a:r>
            <a:r>
              <a:rPr lang="et-EE" sz="3600" b="1" dirty="0" smtClean="0"/>
              <a:t> </a:t>
            </a:r>
            <a:r>
              <a:rPr lang="en-US" sz="3600" b="1" dirty="0" smtClean="0"/>
              <a:t>advantages</a:t>
            </a:r>
            <a:r>
              <a:rPr lang="et-EE" sz="3600" b="1" dirty="0" smtClean="0"/>
              <a:t> of</a:t>
            </a:r>
            <a:r>
              <a:rPr lang="en-US" sz="3600" b="1" dirty="0" smtClean="0"/>
              <a:t> </a:t>
            </a:r>
            <a:r>
              <a:rPr lang="en-US" sz="3600" b="1" dirty="0"/>
              <a:t>regenerative </a:t>
            </a:r>
            <a:r>
              <a:rPr lang="en-US" sz="3600" b="1" dirty="0" smtClean="0"/>
              <a:t>medicine over</a:t>
            </a:r>
            <a:r>
              <a:rPr lang="et-EE" sz="3600" b="1" dirty="0" smtClean="0"/>
              <a:t> </a:t>
            </a:r>
            <a:r>
              <a:rPr lang="en-US" sz="3600" b="1" dirty="0" smtClean="0"/>
              <a:t>traditional </a:t>
            </a:r>
            <a:r>
              <a:rPr lang="en-US" sz="3600" b="1" dirty="0"/>
              <a:t>medicine?</a:t>
            </a:r>
            <a:endParaRPr lang="en-US" sz="3600" dirty="0"/>
          </a:p>
          <a:p>
            <a:r>
              <a:rPr lang="en-US" sz="4800" dirty="0"/>
              <a:t/>
            </a:r>
            <a:br>
              <a:rPr lang="en-US" sz="4800" dirty="0"/>
            </a:br>
            <a:endParaRPr lang="en-GB" sz="4800" dirty="0"/>
          </a:p>
        </p:txBody>
      </p:sp>
      <p:pic>
        <p:nvPicPr>
          <p:cNvPr id="7" name="Afbeelding 3" descr="QUANTUM0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89" y="25872"/>
            <a:ext cx="1919750" cy="1919750"/>
          </a:xfrm>
          <a:prstGeom prst="rect">
            <a:avLst/>
          </a:prstGeom>
        </p:spPr>
      </p:pic>
      <p:sp>
        <p:nvSpPr>
          <p:cNvPr id="9" name="Ristkülik 8"/>
          <p:cNvSpPr/>
          <p:nvPr/>
        </p:nvSpPr>
        <p:spPr>
          <a:xfrm>
            <a:off x="2056517" y="5632202"/>
            <a:ext cx="15879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t" sz="1200" u="sng" dirty="0">
                <a:solidFill>
                  <a:schemeClr val="hlink"/>
                </a:solidFill>
                <a:hlinkClick r:id="rId3"/>
              </a:rPr>
              <a:t>Sangheeta Bhatia, MIT</a:t>
            </a:r>
          </a:p>
        </p:txBody>
      </p:sp>
      <p:pic>
        <p:nvPicPr>
          <p:cNvPr id="10" name="Shape 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393" y="2496836"/>
            <a:ext cx="4140249" cy="3118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65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12 May 2015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>
                <a:solidFill>
                  <a:schemeClr val="bg1">
                    <a:lumMod val="50000"/>
                  </a:schemeClr>
                </a:solidFill>
              </a:rPr>
              <a:t>The Gifted and Talented Development Centre of Tartu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6D1-D803-9946-9B94-B71E5F57DB3F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5" name="Afbeelding 3" descr="QUANTUM0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89" y="25872"/>
            <a:ext cx="1919750" cy="1919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1665" y="169333"/>
            <a:ext cx="6008513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t-EE" sz="3600" b="1" dirty="0"/>
          </a:p>
          <a:p>
            <a:pPr algn="ctr"/>
            <a:r>
              <a:rPr lang="en-US" sz="3600" b="1" dirty="0" smtClean="0"/>
              <a:t>How </a:t>
            </a:r>
            <a:r>
              <a:rPr lang="en-US" sz="3600" b="1" dirty="0"/>
              <a:t>does nanotechnology promote regenerative medicine</a:t>
            </a:r>
            <a:r>
              <a:rPr lang="en-US" sz="3600" b="1" dirty="0" smtClean="0"/>
              <a:t>?</a:t>
            </a:r>
            <a:endParaRPr lang="et-EE" sz="3600" b="1" dirty="0" smtClean="0"/>
          </a:p>
          <a:p>
            <a:endParaRPr lang="et-EE" sz="2000" b="1" dirty="0"/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200" dirty="0" smtClean="0"/>
              <a:t>Creating microenvironments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200" dirty="0"/>
              <a:t>Controlled </a:t>
            </a:r>
            <a:r>
              <a:rPr lang="en-US" sz="3200" dirty="0" smtClean="0"/>
              <a:t>release</a:t>
            </a:r>
            <a:endParaRPr lang="et-EE" sz="3200" dirty="0" smtClean="0"/>
          </a:p>
          <a:p>
            <a:pPr marL="571500" indent="-571500" fontAlgn="base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200" dirty="0"/>
              <a:t>Use of </a:t>
            </a:r>
            <a:r>
              <a:rPr lang="en-US" sz="3200" dirty="0" smtClean="0"/>
              <a:t>three-dimensional environments</a:t>
            </a:r>
            <a:endParaRPr lang="et-EE" sz="3200" dirty="0" smtClean="0"/>
          </a:p>
          <a:p>
            <a:pPr marL="571500" indent="-571500" fontAlgn="base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t-EE" sz="3200" dirty="0" smtClean="0"/>
              <a:t>New </a:t>
            </a:r>
            <a:r>
              <a:rPr lang="en-US" sz="3200" dirty="0" smtClean="0"/>
              <a:t>research </a:t>
            </a:r>
            <a:r>
              <a:rPr lang="en-US" sz="3200" dirty="0"/>
              <a:t>methods</a:t>
            </a:r>
          </a:p>
          <a:p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  <a:p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839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12 May 2015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>
                <a:solidFill>
                  <a:schemeClr val="bg1">
                    <a:lumMod val="50000"/>
                  </a:schemeClr>
                </a:solidFill>
              </a:rPr>
              <a:t>The Gifted and Talented Development Centre of Tartu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6D1-D803-9946-9B94-B71E5F57DB3F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5" name="Afbeelding 3" descr="QUANTUM0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89" y="25872"/>
            <a:ext cx="1919750" cy="1919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1665" y="169333"/>
            <a:ext cx="600851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t-EE" sz="3600" b="1" dirty="0"/>
          </a:p>
          <a:p>
            <a:pPr algn="ctr"/>
            <a:r>
              <a:rPr lang="en-US" sz="3600" b="1" dirty="0" smtClean="0"/>
              <a:t>How </a:t>
            </a:r>
            <a:r>
              <a:rPr lang="en-US" sz="3600" b="1" dirty="0"/>
              <a:t>does nanotechnology promote regenerative medicine</a:t>
            </a:r>
            <a:r>
              <a:rPr lang="en-US" sz="3600" b="1" dirty="0" smtClean="0"/>
              <a:t>?</a:t>
            </a:r>
            <a:endParaRPr lang="et-EE" sz="3600" b="1" dirty="0" smtClean="0"/>
          </a:p>
          <a:p>
            <a:endParaRPr lang="et-EE" sz="2000" b="1" dirty="0"/>
          </a:p>
          <a:p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  <a:p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pic>
        <p:nvPicPr>
          <p:cNvPr id="7" name="Shape 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3700" y="2538468"/>
            <a:ext cx="4004441" cy="32111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istkülik 7"/>
          <p:cNvSpPr/>
          <p:nvPr/>
        </p:nvSpPr>
        <p:spPr>
          <a:xfrm>
            <a:off x="2292430" y="5816242"/>
            <a:ext cx="21611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t" sz="1200" u="sng" dirty="0">
                <a:solidFill>
                  <a:schemeClr val="hlink"/>
                </a:solidFill>
                <a:hlinkClick r:id="rId4"/>
              </a:rPr>
              <a:t>Praveen Vemula, Karp lab, BWH</a:t>
            </a:r>
          </a:p>
        </p:txBody>
      </p:sp>
    </p:spTree>
    <p:extLst>
      <p:ext uri="{BB962C8B-B14F-4D97-AF65-F5344CB8AC3E}">
        <p14:creationId xmlns:p14="http://schemas.microsoft.com/office/powerpoint/2010/main" val="4007817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12 May 2015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>
                <a:solidFill>
                  <a:schemeClr val="bg1">
                    <a:lumMod val="50000"/>
                  </a:schemeClr>
                </a:solidFill>
              </a:rPr>
              <a:t>The Gifted and Talented Development Centre of Tartu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6D1-D803-9946-9B94-B71E5F57DB3F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5" name="Afbeelding 3" descr="QUANTUM0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89" y="25872"/>
            <a:ext cx="1919750" cy="1919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399" y="175610"/>
            <a:ext cx="601133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t-EE" sz="3600" b="1" dirty="0" smtClean="0"/>
          </a:p>
          <a:p>
            <a:pPr algn="ctr"/>
            <a:r>
              <a:rPr lang="et-EE" sz="3600" b="1" dirty="0" smtClean="0"/>
              <a:t>Research</a:t>
            </a:r>
            <a:endParaRPr lang="et-EE" sz="3600" dirty="0"/>
          </a:p>
          <a:p>
            <a:r>
              <a:rPr lang="et-EE" dirty="0"/>
              <a:t/>
            </a:r>
            <a:br>
              <a:rPr lang="et-EE" dirty="0"/>
            </a:br>
            <a:r>
              <a:rPr lang="et-EE" sz="2800" dirty="0"/>
              <a:t>“Synthetic biomaterials as instructive extracellular microenvironments for morphogenesis in tissue engineering</a:t>
            </a:r>
            <a:r>
              <a:rPr lang="et-EE" sz="2800" dirty="0" smtClean="0"/>
              <a:t>”</a:t>
            </a:r>
          </a:p>
          <a:p>
            <a:endParaRPr lang="et-EE" sz="28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t-EE" sz="3200" dirty="0" err="1" smtClean="0"/>
              <a:t>Imitating</a:t>
            </a:r>
            <a:r>
              <a:rPr lang="et-EE" sz="3200" dirty="0" smtClean="0"/>
              <a:t> </a:t>
            </a:r>
            <a:r>
              <a:rPr lang="et-EE" sz="3200" dirty="0" err="1" smtClean="0"/>
              <a:t>natural</a:t>
            </a:r>
            <a:r>
              <a:rPr lang="et-EE" sz="3200" dirty="0" smtClean="0"/>
              <a:t> ECM</a:t>
            </a:r>
            <a:r>
              <a:rPr lang="en-US" sz="3200" dirty="0" smtClean="0"/>
              <a:t>’s</a:t>
            </a:r>
            <a:endParaRPr lang="et-EE" sz="3200" dirty="0" smtClean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t-EE" sz="32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 smtClean="0"/>
              <a:t>Still</a:t>
            </a:r>
            <a:r>
              <a:rPr lang="et-EE" sz="3200" dirty="0" smtClean="0"/>
              <a:t> </a:t>
            </a:r>
            <a:r>
              <a:rPr lang="et-EE" sz="3200" dirty="0"/>
              <a:t>simplified, </a:t>
            </a:r>
            <a:r>
              <a:rPr lang="et-EE" sz="3200" dirty="0" err="1"/>
              <a:t>but</a:t>
            </a:r>
            <a:r>
              <a:rPr lang="et-EE" sz="3200" dirty="0"/>
              <a:t> </a:t>
            </a:r>
            <a:r>
              <a:rPr lang="et-EE" sz="3200" dirty="0" err="1" smtClean="0"/>
              <a:t>develop</a:t>
            </a:r>
            <a:r>
              <a:rPr lang="en-US" sz="3200" dirty="0" err="1" smtClean="0"/>
              <a:t>ing</a:t>
            </a:r>
            <a:endParaRPr lang="et-EE" sz="3200" dirty="0" smtClean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t-EE" sz="20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t-EE" sz="3200" dirty="0" err="1"/>
              <a:t>Artificial</a:t>
            </a:r>
            <a:r>
              <a:rPr lang="et-EE" sz="3200" dirty="0"/>
              <a:t> </a:t>
            </a:r>
            <a:r>
              <a:rPr lang="et-EE" sz="3200" dirty="0" smtClean="0"/>
              <a:t>ECM</a:t>
            </a:r>
            <a:r>
              <a:rPr lang="en-US" sz="3200" dirty="0" smtClean="0"/>
              <a:t>’</a:t>
            </a:r>
            <a:r>
              <a:rPr lang="et-EE" sz="3200" dirty="0" smtClean="0"/>
              <a:t>s </a:t>
            </a:r>
            <a:r>
              <a:rPr lang="et-EE" sz="3200" dirty="0" err="1" smtClean="0"/>
              <a:t>already</a:t>
            </a:r>
            <a:r>
              <a:rPr lang="et-EE" sz="3200" dirty="0" smtClean="0"/>
              <a:t> in</a:t>
            </a:r>
            <a:r>
              <a:rPr lang="en-US" sz="3200" dirty="0" smtClean="0"/>
              <a:t> use</a:t>
            </a:r>
            <a:endParaRPr lang="et-EE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51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12 May 2015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>
                <a:solidFill>
                  <a:schemeClr val="bg1">
                    <a:lumMod val="50000"/>
                  </a:schemeClr>
                </a:solidFill>
              </a:rPr>
              <a:t>The Gifted and Talented Development Centre of Tartu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6D1-D803-9946-9B94-B71E5F57DB3F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5" name="Afbeelding 3" descr="QUANTUM0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89" y="25872"/>
            <a:ext cx="1919750" cy="1919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399" y="175610"/>
            <a:ext cx="60113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t-EE" sz="3600" b="1" dirty="0" smtClean="0"/>
          </a:p>
          <a:p>
            <a:pPr algn="ctr"/>
            <a:r>
              <a:rPr lang="et-EE" sz="3600" b="1" dirty="0" smtClean="0"/>
              <a:t>Research</a:t>
            </a:r>
            <a:endParaRPr lang="et-EE" sz="3600" dirty="0"/>
          </a:p>
          <a:p>
            <a:r>
              <a:rPr lang="et-EE" dirty="0"/>
              <a:t/>
            </a:r>
            <a:br>
              <a:rPr lang="et-EE" dirty="0"/>
            </a:br>
            <a:endParaRPr lang="en-GB" dirty="0"/>
          </a:p>
        </p:txBody>
      </p:sp>
      <p:pic>
        <p:nvPicPr>
          <p:cNvPr id="7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087" y="1450042"/>
            <a:ext cx="3291437" cy="242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549" y="3872427"/>
            <a:ext cx="2368517" cy="23574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istkülik 8"/>
          <p:cNvSpPr/>
          <p:nvPr/>
        </p:nvSpPr>
        <p:spPr>
          <a:xfrm>
            <a:off x="4016524" y="3236569"/>
            <a:ext cx="15572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t-EE" sz="1200" u="sng" dirty="0" err="1" smtClean="0">
                <a:solidFill>
                  <a:schemeClr val="hlink"/>
                </a:solidFill>
                <a:hlinkClick r:id="rId5"/>
              </a:rPr>
              <a:t>Skin</a:t>
            </a:r>
            <a:r>
              <a:rPr lang="et-EE" sz="1200" u="sng" dirty="0" smtClean="0">
                <a:solidFill>
                  <a:schemeClr val="hlink"/>
                </a:solidFill>
                <a:hlinkClick r:id="rId5"/>
              </a:rPr>
              <a:t> </a:t>
            </a:r>
            <a:r>
              <a:rPr lang="et-EE" sz="1200" u="sng" dirty="0" err="1" smtClean="0">
                <a:solidFill>
                  <a:schemeClr val="hlink"/>
                </a:solidFill>
                <a:hlinkClick r:id="rId5"/>
              </a:rPr>
              <a:t>connective</a:t>
            </a:r>
            <a:r>
              <a:rPr lang="et-EE" sz="1200" u="sng" dirty="0" smtClean="0">
                <a:solidFill>
                  <a:schemeClr val="hlink"/>
                </a:solidFill>
                <a:hlinkClick r:id="rId5"/>
              </a:rPr>
              <a:t> </a:t>
            </a:r>
            <a:r>
              <a:rPr lang="et-EE" sz="1200" u="sng" dirty="0" err="1" smtClean="0">
                <a:solidFill>
                  <a:schemeClr val="hlink"/>
                </a:solidFill>
                <a:hlinkClick r:id="rId5"/>
              </a:rPr>
              <a:t>tissue</a:t>
            </a:r>
            <a:endParaRPr lang="et" sz="1200" u="sng" dirty="0">
              <a:solidFill>
                <a:schemeClr val="hlink"/>
              </a:solidFill>
              <a:hlinkClick r:id="rId5"/>
            </a:endParaRPr>
          </a:p>
        </p:txBody>
      </p:sp>
      <p:sp>
        <p:nvSpPr>
          <p:cNvPr id="10" name="Ristkülik 9"/>
          <p:cNvSpPr/>
          <p:nvPr/>
        </p:nvSpPr>
        <p:spPr>
          <a:xfrm>
            <a:off x="3158066" y="4928040"/>
            <a:ext cx="25446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t" sz="1200" dirty="0" smtClean="0"/>
              <a:t>Matrix developed by Martin Järvekülg</a:t>
            </a:r>
            <a:endParaRPr lang="et" sz="1200" dirty="0"/>
          </a:p>
        </p:txBody>
      </p:sp>
    </p:spTree>
    <p:extLst>
      <p:ext uri="{BB962C8B-B14F-4D97-AF65-F5344CB8AC3E}">
        <p14:creationId xmlns:p14="http://schemas.microsoft.com/office/powerpoint/2010/main" val="157026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12 May 2015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>
                <a:solidFill>
                  <a:schemeClr val="bg1">
                    <a:lumMod val="50000"/>
                  </a:schemeClr>
                </a:solidFill>
              </a:rPr>
              <a:t>The Gifted and Talented Development Centre of Tartu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6D1-D803-9946-9B94-B71E5F57DB3F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5" name="Afbeelding 3" descr="QUANTUM0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89" y="25872"/>
            <a:ext cx="1919750" cy="1919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267" y="130455"/>
            <a:ext cx="60226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t-EE" sz="3600" b="1" dirty="0" smtClean="0"/>
          </a:p>
          <a:p>
            <a:pPr algn="ctr"/>
            <a:r>
              <a:rPr lang="en-US" sz="3600" b="1" dirty="0" smtClean="0"/>
              <a:t>Getting to know the problem</a:t>
            </a:r>
            <a:endParaRPr lang="et-EE" sz="3600" b="1" dirty="0" smtClean="0"/>
          </a:p>
          <a:p>
            <a:pPr algn="ctr"/>
            <a:endParaRPr lang="et-EE" sz="3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100" dirty="0" smtClean="0"/>
              <a:t>Communication </a:t>
            </a:r>
            <a:r>
              <a:rPr lang="en-US" sz="3100" dirty="0"/>
              <a:t>with medical </a:t>
            </a:r>
            <a:r>
              <a:rPr lang="en-US" sz="3100" dirty="0" smtClean="0"/>
              <a:t>workers</a:t>
            </a:r>
            <a:endParaRPr lang="et-EE" sz="3100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31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100" dirty="0"/>
              <a:t>Analysis of existing </a:t>
            </a:r>
            <a:r>
              <a:rPr lang="en-US" sz="3100" dirty="0" smtClean="0"/>
              <a:t>products</a:t>
            </a:r>
            <a:endParaRPr lang="et-EE" sz="3100" dirty="0" smtClean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31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100" dirty="0"/>
              <a:t>Description of ideal product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961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12 May 2015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>
                <a:solidFill>
                  <a:schemeClr val="bg1">
                    <a:lumMod val="50000"/>
                  </a:schemeClr>
                </a:solidFill>
              </a:rPr>
              <a:t>The Gifted and Talented Development Centre of Tartu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6D1-D803-9946-9B94-B71E5F57DB3F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5" name="Afbeelding 3" descr="QUANTUM0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89" y="25872"/>
            <a:ext cx="1919750" cy="1919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267" y="130455"/>
            <a:ext cx="6022622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t-EE" sz="3600" b="1" dirty="0" smtClean="0"/>
          </a:p>
          <a:p>
            <a:pPr algn="ctr"/>
            <a:r>
              <a:rPr lang="en-US" sz="3600" b="1" dirty="0" smtClean="0"/>
              <a:t>Getting to know the problem</a:t>
            </a:r>
            <a:endParaRPr lang="et-EE" sz="3600" b="1" dirty="0" smtClean="0"/>
          </a:p>
          <a:p>
            <a:pPr algn="ctr"/>
            <a:endParaRPr lang="et-EE" sz="3600" dirty="0"/>
          </a:p>
          <a:p>
            <a:pPr fontAlgn="base"/>
            <a:endParaRPr lang="en-US" sz="3100" dirty="0"/>
          </a:p>
          <a:p>
            <a:endParaRPr lang="en-GB" dirty="0"/>
          </a:p>
        </p:txBody>
      </p:sp>
      <p:pic>
        <p:nvPicPr>
          <p:cNvPr id="7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9708" y="1517705"/>
            <a:ext cx="3451347" cy="38662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istkülik 7"/>
          <p:cNvSpPr/>
          <p:nvPr/>
        </p:nvSpPr>
        <p:spPr>
          <a:xfrm>
            <a:off x="1680081" y="5383924"/>
            <a:ext cx="2190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t" sz="1200" u="sng" dirty="0" smtClean="0">
                <a:solidFill>
                  <a:schemeClr val="hlink"/>
                </a:solidFill>
                <a:hlinkClick r:id="rId4"/>
              </a:rPr>
              <a:t>Hydrocolloid dressing on wound</a:t>
            </a:r>
            <a:endParaRPr lang="et" sz="1200" u="sng" dirty="0">
              <a:solidFill>
                <a:schemeClr val="hlink"/>
              </a:solidFill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354002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3234</TotalTime>
  <Words>408</Words>
  <Application>Microsoft Office PowerPoint</Application>
  <PresentationFormat>On-screen Show (4:3)</PresentationFormat>
  <Paragraphs>151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Office-thema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Katholieke Hogeschool Limburg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SpinOff</dc:title>
  <dc:creator>Jan Annaert</dc:creator>
  <cp:lastModifiedBy>Maarika Lukk</cp:lastModifiedBy>
  <cp:revision>230</cp:revision>
  <dcterms:created xsi:type="dcterms:W3CDTF">2014-10-25T11:45:06Z</dcterms:created>
  <dcterms:modified xsi:type="dcterms:W3CDTF">2015-05-11T10:53:52Z</dcterms:modified>
</cp:coreProperties>
</file>